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278" r:id="rId5"/>
    <p:sldId id="279" r:id="rId6"/>
    <p:sldId id="280" r:id="rId7"/>
    <p:sldId id="28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2" r:id="rId16"/>
    <p:sldId id="290" r:id="rId17"/>
    <p:sldId id="288" r:id="rId18"/>
    <p:sldId id="292" r:id="rId19"/>
    <p:sldId id="293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110" d="100"/>
          <a:sy n="110" d="100"/>
        </p:scale>
        <p:origin x="570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2D35-0463-4920-BEF7-2B88080E67A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asme.org/getmedia/25d77d56-5186-4767-bb93-94211457ee93/asme_guide_for_journal_authors_final.pdf" TargetMode="External"/><Relationship Id="rId7" Type="http://schemas.openxmlformats.org/officeDocument/2006/relationships/hyperlink" Target="https://www.asme.org/Shop/Journals/Information-for-Authors/Journal-Guidelines/Writing-a-Research-Pap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hyperlink" Target="https://www.asme.org/wwwasmeorg/media/ResourceFiles/Shop/Journals/Sample_ASME_JournalPaper.pdf" TargetMode="External"/><Relationship Id="rId5" Type="http://schemas.openxmlformats.org/officeDocument/2006/relationships/hyperlink" Target="https://www.asme.org/getmedia/7e64a2bb-588e-4fee-b524-0146312c3d3a/AUTHORS_WhyPublishinASMEJournals.pdf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asme.org/wwwasmeorg/media/ResourceFiles/Shop/Journals/SampleNomenclature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69574"/>
            <a:ext cx="5385816" cy="3139970"/>
          </a:xfrm>
        </p:spPr>
        <p:txBody>
          <a:bodyPr/>
          <a:lstStyle/>
          <a:p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yolculuğu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255267"/>
            <a:ext cx="3493008" cy="1644724"/>
          </a:xfrm>
        </p:spPr>
        <p:txBody>
          <a:bodyPr/>
          <a:lstStyle/>
          <a:p>
            <a:r>
              <a:rPr lang="en-US" dirty="0"/>
              <a:t>ASME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D30B5-B8FE-A0A1-60FF-5A3D6633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957" y="3376785"/>
            <a:ext cx="3728085" cy="11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Bu da,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99636C-1CA9-200C-178B-5EFC0A08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" y="1998979"/>
            <a:ext cx="9761639" cy="469726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610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Bu da,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547B252-0B15-DE21-BADB-2A9B33FA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2196900"/>
            <a:ext cx="11530005" cy="165189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8A2210-BBC0-713B-5849-3E24C1E319EC}"/>
              </a:ext>
            </a:extLst>
          </p:cNvPr>
          <p:cNvSpPr txBox="1">
            <a:spLocks/>
          </p:cNvSpPr>
          <p:nvPr/>
        </p:nvSpPr>
        <p:spPr>
          <a:xfrm>
            <a:off x="863138" y="4526903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process is now complete, and the author will be brought to the Confirmation page</a:t>
            </a:r>
          </a:p>
        </p:txBody>
      </p:sp>
    </p:spTree>
    <p:extLst>
      <p:ext uri="{BB962C8B-B14F-4D97-AF65-F5344CB8AC3E}">
        <p14:creationId xmlns:p14="http://schemas.microsoft.com/office/powerpoint/2010/main" val="375915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582" y="2015392"/>
            <a:ext cx="8318916" cy="1413608"/>
          </a:xfrm>
        </p:spPr>
        <p:txBody>
          <a:bodyPr/>
          <a:lstStyle/>
          <a:p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tamamlandı</a:t>
            </a:r>
            <a:r>
              <a:rPr lang="en-US" dirty="0"/>
              <a:t> ve </a:t>
            </a:r>
            <a:r>
              <a:rPr lang="en-US" dirty="0" err="1"/>
              <a:t>yazar</a:t>
            </a:r>
            <a:r>
              <a:rPr lang="en-US" dirty="0"/>
              <a:t>, </a:t>
            </a:r>
            <a:r>
              <a:rPr lang="en-US" dirty="0" err="1"/>
              <a:t>makalesinin</a:t>
            </a:r>
            <a:r>
              <a:rPr lang="en-US" dirty="0"/>
              <a:t>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e-</a:t>
            </a:r>
            <a:r>
              <a:rPr lang="en-US" dirty="0" err="1"/>
              <a:t>postalar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en-US" dirty="0"/>
              <a:t>.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aracına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yapabilir</a:t>
            </a:r>
            <a:r>
              <a:rPr lang="en-US" dirty="0"/>
              <a:t> ve </a:t>
            </a:r>
            <a:r>
              <a:rPr lang="en-US" dirty="0" err="1"/>
              <a:t>güncellemeleri</a:t>
            </a:r>
            <a:r>
              <a:rPr lang="en-US" dirty="0"/>
              <a:t> </a:t>
            </a:r>
            <a:r>
              <a:rPr lang="en-US" dirty="0" err="1"/>
              <a:t>orada</a:t>
            </a:r>
            <a:r>
              <a:rPr lang="en-US" dirty="0"/>
              <a:t> </a:t>
            </a:r>
            <a:r>
              <a:rPr lang="en-US" dirty="0" err="1"/>
              <a:t>görebilirler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OA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NonOA</a:t>
            </a:r>
            <a:r>
              <a:rPr lang="en-US" dirty="0"/>
              <a:t> </a:t>
            </a:r>
            <a:r>
              <a:rPr lang="en-US" dirty="0" err="1"/>
              <a:t>yayınlamak</a:t>
            </a:r>
            <a:r>
              <a:rPr lang="en-US" dirty="0"/>
              <a:t> </a:t>
            </a:r>
            <a:r>
              <a:rPr lang="en-US" dirty="0" err="1"/>
              <a:t>isteyip</a:t>
            </a:r>
            <a:r>
              <a:rPr lang="en-US" dirty="0"/>
              <a:t> </a:t>
            </a:r>
            <a:r>
              <a:rPr lang="en-US" dirty="0" err="1"/>
              <a:t>istemediğini</a:t>
            </a:r>
            <a:r>
              <a:rPr lang="en-US" dirty="0"/>
              <a:t> </a:t>
            </a:r>
            <a:r>
              <a:rPr lang="en-US" dirty="0" err="1"/>
              <a:t>seçme</a:t>
            </a:r>
            <a:r>
              <a:rPr lang="en-US" dirty="0"/>
              <a:t> </a:t>
            </a:r>
            <a:r>
              <a:rPr lang="en-US" dirty="0" err="1"/>
              <a:t>seçeneğine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008" y="369193"/>
            <a:ext cx="7439243" cy="1309978"/>
          </a:xfrm>
        </p:spPr>
        <p:txBody>
          <a:bodyPr/>
          <a:lstStyle/>
          <a:p>
            <a:pPr algn="ctr"/>
            <a:r>
              <a:rPr lang="en-US" dirty="0"/>
              <a:t>open access YAYIN YAPMAK</a:t>
            </a:r>
          </a:p>
        </p:txBody>
      </p:sp>
      <p:pic>
        <p:nvPicPr>
          <p:cNvPr id="1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1792E1-2955-5F6C-D2C5-A121AEEB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4" y="1681902"/>
            <a:ext cx="11007797" cy="254496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6174C-3AD6-1C97-AE58-14FB58B1BB03}"/>
              </a:ext>
            </a:extLst>
          </p:cNvPr>
          <p:cNvSpPr txBox="1">
            <a:spLocks/>
          </p:cNvSpPr>
          <p:nvPr/>
        </p:nvSpPr>
        <p:spPr>
          <a:xfrm>
            <a:off x="3384307" y="4732372"/>
            <a:ext cx="843336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Bir </a:t>
            </a:r>
            <a:r>
              <a:rPr lang="en-US" dirty="0" err="1"/>
              <a:t>Üniversitenin</a:t>
            </a:r>
            <a:r>
              <a:rPr lang="en-US" dirty="0"/>
              <a:t> ASME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dönüştürücü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yapması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Kütüphaneci</a:t>
            </a:r>
            <a:r>
              <a:rPr lang="en-US" dirty="0"/>
              <a:t> bize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alanları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. Bu </a:t>
            </a:r>
            <a:r>
              <a:rPr lang="en-US" dirty="0" err="1"/>
              <a:t>belgeler</a:t>
            </a:r>
            <a:r>
              <a:rPr lang="en-US" dirty="0"/>
              <a:t> </a:t>
            </a:r>
            <a:r>
              <a:rPr lang="en-US" dirty="0" err="1"/>
              <a:t>işaretlenir</a:t>
            </a:r>
            <a:r>
              <a:rPr lang="en-US" dirty="0"/>
              <a:t> ve </a:t>
            </a:r>
            <a:r>
              <a:rPr lang="en-US" dirty="0" err="1"/>
              <a:t>ücretlerden</a:t>
            </a:r>
            <a:r>
              <a:rPr lang="en-US" dirty="0"/>
              <a:t> </a:t>
            </a:r>
            <a:r>
              <a:rPr lang="en-US" dirty="0" err="1"/>
              <a:t>feragat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Yukarıdaki</a:t>
            </a:r>
            <a:r>
              <a:rPr lang="en-US" dirty="0"/>
              <a:t> </a:t>
            </a:r>
            <a:r>
              <a:rPr lang="en-US" dirty="0" err="1"/>
              <a:t>söylenenler</a:t>
            </a:r>
            <a:r>
              <a:rPr lang="en-US" dirty="0"/>
              <a:t>, </a:t>
            </a:r>
            <a:r>
              <a:rPr lang="en-US" dirty="0" err="1"/>
              <a:t>yazara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ücretlerin</a:t>
            </a:r>
            <a:r>
              <a:rPr lang="en-US" dirty="0"/>
              <a:t> </a:t>
            </a:r>
            <a:r>
              <a:rPr lang="en-US" dirty="0" err="1"/>
              <a:t>iptal</a:t>
            </a:r>
            <a:r>
              <a:rPr lang="en-US" dirty="0"/>
              <a:t> </a:t>
            </a:r>
            <a:r>
              <a:rPr lang="en-US" dirty="0" err="1"/>
              <a:t>edileceği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uyarıda</a:t>
            </a:r>
            <a:r>
              <a:rPr lang="en-US" dirty="0"/>
              <a:t> </a:t>
            </a:r>
            <a:r>
              <a:rPr lang="en-US" dirty="0" err="1"/>
              <a:t>bulunur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23" y="384583"/>
            <a:ext cx="10671048" cy="1444351"/>
          </a:xfrm>
        </p:spPr>
        <p:txBody>
          <a:bodyPr/>
          <a:lstStyle/>
          <a:p>
            <a:r>
              <a:rPr lang="en-US" dirty="0" err="1"/>
              <a:t>Taslak</a:t>
            </a:r>
            <a:r>
              <a:rPr lang="en-US" dirty="0"/>
              <a:t> </a:t>
            </a:r>
            <a:r>
              <a:rPr lang="en-US" dirty="0" err="1"/>
              <a:t>hazırlama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kılavuz</a:t>
            </a:r>
            <a:endParaRPr lang="en-US" dirty="0"/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>
          <a:xfrm>
            <a:off x="1339134" y="2379412"/>
            <a:ext cx="704088" cy="704088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758440"/>
            <a:ext cx="2011680" cy="2826771"/>
          </a:xfrm>
        </p:spPr>
        <p:txBody>
          <a:bodyPr/>
          <a:lstStyle/>
          <a:p>
            <a:pPr lvl="0"/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3"/>
              </a:rPr>
              <a:t>ASME's Guide for Journal Authors</a:t>
            </a:r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>
          <a:xfrm>
            <a:off x="3554707" y="2379412"/>
            <a:ext cx="704088" cy="704088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756536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5"/>
              </a:rPr>
              <a:t>Authors: Why Publish in ASME Journals?</a:t>
            </a:r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/>
          <a:srcRect t="431" b="431"/>
          <a:stretch/>
        </p:blipFill>
        <p:spPr>
          <a:xfrm>
            <a:off x="5770280" y="2379412"/>
            <a:ext cx="704088" cy="704088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756535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7" tooltip="Writing a Research Paper or Technical Brief"/>
              </a:rPr>
              <a:t>Writing a Research Paper or Technical Brief</a:t>
            </a:r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/>
          <a:srcRect t="113" b="113"/>
          <a:stretch/>
        </p:blipFill>
        <p:spPr>
          <a:xfrm>
            <a:off x="7985853" y="2379412"/>
            <a:ext cx="704088" cy="704088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9" tooltip="Sample Nomenclature"/>
              </a:rPr>
              <a:t>Sample Nomenclature</a:t>
            </a:r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0"/>
          <a:srcRect t="543" b="543"/>
          <a:stretch/>
        </p:blipFill>
        <p:spPr>
          <a:xfrm>
            <a:off x="10201425" y="2379412"/>
            <a:ext cx="704088" cy="704088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11" tooltip="Sample Published Paper"/>
              </a:rPr>
              <a:t>Sample Published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5" y="831850"/>
            <a:ext cx="6527800" cy="2627313"/>
          </a:xfrm>
        </p:spPr>
        <p:txBody>
          <a:bodyPr/>
          <a:lstStyle/>
          <a:p>
            <a:r>
              <a:rPr lang="en-US" dirty="0"/>
              <a:t>SONUÇ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3556431"/>
            <a:ext cx="7759931" cy="18932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Bir ASME </a:t>
            </a:r>
            <a:r>
              <a:rPr lang="en-US" sz="2400" dirty="0" err="1"/>
              <a:t>dergisinde</a:t>
            </a:r>
            <a:r>
              <a:rPr lang="en-US" sz="2400" dirty="0"/>
              <a:t> </a:t>
            </a:r>
            <a:r>
              <a:rPr lang="en-US" sz="2400" dirty="0" err="1"/>
              <a:t>yayınladığınızda</a:t>
            </a:r>
            <a:r>
              <a:rPr lang="en-US" sz="2400" dirty="0"/>
              <a:t>, </a:t>
            </a:r>
            <a:r>
              <a:rPr lang="en-US" sz="2400" dirty="0" err="1"/>
              <a:t>çalışmanız</a:t>
            </a:r>
            <a:r>
              <a:rPr lang="en-US" sz="2400" dirty="0"/>
              <a:t>,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katkılarınıza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uluslararası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mühendis</a:t>
            </a:r>
            <a:r>
              <a:rPr lang="en-US" sz="2400" dirty="0"/>
              <a:t> </a:t>
            </a:r>
            <a:r>
              <a:rPr lang="en-US" sz="2400" dirty="0" err="1"/>
              <a:t>topluluğu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okunan</a:t>
            </a:r>
            <a:r>
              <a:rPr lang="en-US" sz="2400" dirty="0"/>
              <a:t>, </a:t>
            </a:r>
            <a:r>
              <a:rPr lang="en-US" sz="2400" dirty="0" err="1"/>
              <a:t>paylaşılan</a:t>
            </a:r>
            <a:r>
              <a:rPr lang="en-US" sz="2400" dirty="0"/>
              <a:t> ve </a:t>
            </a:r>
            <a:r>
              <a:rPr lang="en-US" sz="2400" dirty="0" err="1"/>
              <a:t>alıntı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köklü</a:t>
            </a:r>
            <a:r>
              <a:rPr lang="en-US" sz="2400" dirty="0"/>
              <a:t>,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saygın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dergide</a:t>
            </a:r>
            <a:r>
              <a:rPr lang="en-US" sz="2400" dirty="0"/>
              <a:t> </a:t>
            </a:r>
            <a:r>
              <a:rPr lang="en-US" sz="2400" dirty="0" err="1"/>
              <a:t>görünür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327989"/>
            <a:ext cx="4550664" cy="2453773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339" y="2846832"/>
            <a:ext cx="4550664" cy="2314448"/>
          </a:xfrm>
        </p:spPr>
        <p:txBody>
          <a:bodyPr>
            <a:normAutofit/>
          </a:bodyPr>
          <a:lstStyle/>
          <a:p>
            <a:r>
              <a:rPr lang="en-US" dirty="0"/>
              <a:t>ASME</a:t>
            </a:r>
          </a:p>
          <a:p>
            <a:r>
              <a:rPr lang="en-US" dirty="0"/>
              <a:t>info@asme.org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430274"/>
            <a:ext cx="7567749" cy="875748"/>
          </a:xfrm>
        </p:spPr>
        <p:txBody>
          <a:bodyPr/>
          <a:lstStyle/>
          <a:p>
            <a:r>
              <a:rPr lang="en-US" dirty="0" err="1"/>
              <a:t>Nereden</a:t>
            </a:r>
            <a:r>
              <a:rPr lang="en-US" dirty="0"/>
              <a:t> </a:t>
            </a:r>
            <a:r>
              <a:rPr lang="en-US" dirty="0" err="1"/>
              <a:t>başlamalı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88" y="1707527"/>
            <a:ext cx="9473184" cy="31221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</a:t>
            </a:r>
            <a:r>
              <a:rPr lang="en-US" dirty="0" err="1"/>
              <a:t>başlaması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seçenek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@asme.org web </a:t>
            </a:r>
            <a:r>
              <a:rPr lang="en-US" dirty="0" err="1"/>
              <a:t>sitemiz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girebilirler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@https://asmedigitalcollection.asme.org/journals </a:t>
            </a:r>
            <a:r>
              <a:rPr lang="en-US" dirty="0" err="1"/>
              <a:t>platformumuzu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edebilirler</a:t>
            </a:r>
            <a:r>
              <a:rPr lang="en-US" dirty="0"/>
              <a:t>. Her </a:t>
            </a:r>
            <a:r>
              <a:rPr lang="en-US" dirty="0" err="1"/>
              <a:t>Dergimizin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, “Submit Paper”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de </a:t>
            </a:r>
            <a:r>
              <a:rPr lang="en-US" dirty="0" err="1"/>
              <a:t>gezinirler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onları</a:t>
            </a:r>
            <a:r>
              <a:rPr lang="en-US" dirty="0"/>
              <a:t> Journal </a:t>
            </a:r>
            <a:r>
              <a:rPr lang="en-US" dirty="0" err="1"/>
              <a:t>Tool’a</a:t>
            </a:r>
            <a:r>
              <a:rPr lang="en-US" dirty="0"/>
              <a:t> </a:t>
            </a:r>
            <a:r>
              <a:rPr lang="en-US" dirty="0" err="1"/>
              <a:t>götürecektir</a:t>
            </a:r>
            <a:r>
              <a:rPr lang="en-US" dirty="0"/>
              <a:t>; </a:t>
            </a:r>
            <a:r>
              <a:rPr lang="en-US" dirty="0" err="1"/>
              <a:t>burada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oluşturacaklar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bilgileriyle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yapacaklar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8" y="814388"/>
            <a:ext cx="6767512" cy="650345"/>
          </a:xfrm>
        </p:spPr>
        <p:txBody>
          <a:bodyPr/>
          <a:lstStyle/>
          <a:p>
            <a:r>
              <a:rPr lang="en-US" dirty="0"/>
              <a:t>The journal tool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A3C54B-E5E6-B004-5FEE-AF2BD93A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31" y="1925608"/>
            <a:ext cx="7718253" cy="4440469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136310"/>
            <a:ext cx="9519304" cy="138621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Bir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oluşturulduktan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hesabında</a:t>
            </a:r>
            <a:r>
              <a:rPr lang="en-US" dirty="0"/>
              <a:t>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açtıktan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süreçleri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en-US" dirty="0"/>
              <a:t> ve </a:t>
            </a:r>
            <a:r>
              <a:rPr lang="en-US" dirty="0" err="1"/>
              <a:t>aşağıdakileri</a:t>
            </a:r>
            <a:r>
              <a:rPr lang="en-US" dirty="0"/>
              <a:t> </a:t>
            </a:r>
            <a:r>
              <a:rPr lang="en-US" dirty="0" err="1"/>
              <a:t>görecektir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CCF1CB2-2792-5644-8DFD-435F7A2E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" y="2425061"/>
            <a:ext cx="12228487" cy="31681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30A3D0-8C14-352A-235F-D1BA06086513}"/>
              </a:ext>
            </a:extLst>
          </p:cNvPr>
          <p:cNvSpPr txBox="1">
            <a:spLocks/>
          </p:cNvSpPr>
          <p:nvPr/>
        </p:nvSpPr>
        <p:spPr>
          <a:xfrm>
            <a:off x="835429" y="5471784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Ya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makaleyi</a:t>
            </a:r>
            <a:r>
              <a:rPr lang="en-US" dirty="0"/>
              <a:t> </a:t>
            </a:r>
            <a:r>
              <a:rPr lang="en-US" dirty="0" err="1"/>
              <a:t>görecekler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Submit </a:t>
            </a:r>
            <a:r>
              <a:rPr lang="en-US" dirty="0" err="1"/>
              <a:t>Paper’a</a:t>
            </a:r>
            <a:r>
              <a:rPr lang="en-US" dirty="0"/>
              <a:t> </a:t>
            </a:r>
            <a:r>
              <a:rPr lang="en-US" dirty="0" err="1"/>
              <a:t>tıklayacaklar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264768"/>
            <a:ext cx="9519304" cy="1386216"/>
          </a:xfrm>
        </p:spPr>
        <p:txBody>
          <a:bodyPr/>
          <a:lstStyle/>
          <a:p>
            <a:r>
              <a:rPr lang="en-US" dirty="0" err="1"/>
              <a:t>Yazarlar</a:t>
            </a:r>
            <a:r>
              <a:rPr lang="en-US" dirty="0"/>
              <a:t>, yeni ASME Open Journal of Engineering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33 karma </a:t>
            </a:r>
            <a:r>
              <a:rPr lang="en-US" dirty="0" err="1"/>
              <a:t>dergimizden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birine</a:t>
            </a:r>
            <a:r>
              <a:rPr lang="en-US" dirty="0"/>
              <a:t> OA </a:t>
            </a:r>
            <a:r>
              <a:rPr lang="en-US" dirty="0" err="1"/>
              <a:t>veya</a:t>
            </a:r>
            <a:r>
              <a:rPr lang="en-US" dirty="0"/>
              <a:t> OA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gönderebileceklerinden</a:t>
            </a:r>
            <a:r>
              <a:rPr lang="en-US" dirty="0"/>
              <a:t>, </a:t>
            </a:r>
            <a:r>
              <a:rPr lang="en-US" dirty="0" err="1"/>
              <a:t>aşağıdan</a:t>
            </a:r>
            <a:r>
              <a:rPr lang="en-US" dirty="0"/>
              <a:t> hangi </a:t>
            </a:r>
            <a:r>
              <a:rPr lang="en-US" dirty="0" err="1"/>
              <a:t>dergiyi</a:t>
            </a:r>
            <a:r>
              <a:rPr lang="en-US" dirty="0"/>
              <a:t> </a:t>
            </a:r>
            <a:r>
              <a:rPr lang="en-US" dirty="0" err="1"/>
              <a:t>seçmeleri</a:t>
            </a:r>
            <a:r>
              <a:rPr lang="en-US" dirty="0"/>
              <a:t> </a:t>
            </a:r>
            <a:r>
              <a:rPr lang="en-US" dirty="0" err="1"/>
              <a:t>gerekecektir</a:t>
            </a:r>
            <a:r>
              <a:rPr lang="en-US" dirty="0"/>
              <a:t>: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9E4D9F6-BD02-055F-F165-5C494236F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5" y="2718718"/>
            <a:ext cx="10762843" cy="371985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4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951" y="1264768"/>
            <a:ext cx="9645382" cy="777602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Yazar</a:t>
            </a:r>
            <a:r>
              <a:rPr lang="en-US" dirty="0"/>
              <a:t>, </a:t>
            </a:r>
            <a:r>
              <a:rPr lang="en-US" dirty="0" err="1"/>
              <a:t>makalesiyle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yanıtlamaya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edecektir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68C892-C579-266F-7F63-B0A66E29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1" y="2400056"/>
            <a:ext cx="9519303" cy="44799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264768"/>
            <a:ext cx="9519304" cy="1386216"/>
          </a:xfrm>
        </p:spPr>
        <p:txBody>
          <a:bodyPr/>
          <a:lstStyle/>
          <a:p>
            <a:r>
              <a:rPr lang="en-US" dirty="0" err="1"/>
              <a:t>Yazar</a:t>
            </a:r>
            <a:r>
              <a:rPr lang="en-US" dirty="0"/>
              <a:t>, </a:t>
            </a:r>
            <a:r>
              <a:rPr lang="en-US" dirty="0" err="1"/>
              <a:t>makalesiyle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yanıtlamaya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edecektir</a:t>
            </a:r>
            <a:r>
              <a:rPr lang="en-US" dirty="0"/>
              <a:t>:</a:t>
            </a: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1D624BA3-268A-BE53-E24B-91209F74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4" y="2510129"/>
            <a:ext cx="10986672" cy="41317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0453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makalesini</a:t>
            </a:r>
            <a:r>
              <a:rPr lang="en-US" dirty="0"/>
              <a:t> </a:t>
            </a:r>
            <a:r>
              <a:rPr lang="en-US" dirty="0" err="1"/>
              <a:t>yükleyeceği</a:t>
            </a:r>
            <a:r>
              <a:rPr lang="en-US" dirty="0"/>
              <a:t> ve </a:t>
            </a:r>
            <a:r>
              <a:rPr lang="en-US" dirty="0" err="1"/>
              <a:t>hızlı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Open Access </a:t>
            </a:r>
            <a:r>
              <a:rPr lang="en-US" dirty="0" err="1"/>
              <a:t>anketi</a:t>
            </a:r>
            <a:r>
              <a:rPr lang="en-US" dirty="0"/>
              <a:t> de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yanıtlamaya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edeceği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BFC165-BD3E-0619-77BD-6956F895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" y="2245245"/>
            <a:ext cx="9585960" cy="464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3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Bu da,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695E1-14A6-C318-9A05-D377C035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9" y="2506027"/>
            <a:ext cx="10010494" cy="310902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267505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{268FDA58-64E1-412F-A8D9-D5BE3CC42684}tf78438558_win32</Template>
  <TotalTime>187</TotalTime>
  <Words>390</Words>
  <Application>Microsoft Office PowerPoint</Application>
  <PresentationFormat>Widescreen</PresentationFormat>
  <Paragraphs>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proxima-nova</vt:lpstr>
      <vt:lpstr>Sabon Next LT</vt:lpstr>
      <vt:lpstr>Custom</vt:lpstr>
      <vt:lpstr>Yazarın yolculuğu</vt:lpstr>
      <vt:lpstr>Nereden başlamalı</vt:lpstr>
      <vt:lpstr>The journal tool</vt:lpstr>
      <vt:lpstr>Süreç</vt:lpstr>
      <vt:lpstr>Süreç</vt:lpstr>
      <vt:lpstr>Süreç</vt:lpstr>
      <vt:lpstr>Süreç</vt:lpstr>
      <vt:lpstr>Süreç</vt:lpstr>
      <vt:lpstr>Süreç</vt:lpstr>
      <vt:lpstr>Süreç</vt:lpstr>
      <vt:lpstr>Süreç</vt:lpstr>
      <vt:lpstr>PowerPoint Presentation</vt:lpstr>
      <vt:lpstr>open access YAYIN YAPMAK</vt:lpstr>
      <vt:lpstr>Taslak hazırlama için hızlı kılavuz</vt:lpstr>
      <vt:lpstr>SONUÇ</vt:lpstr>
      <vt:lpstr>THANK YOU </vt:lpstr>
    </vt:vector>
  </TitlesOfParts>
  <Company>ASME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Author’s journey</dc:title>
  <dc:subject/>
  <dc:creator>Sharon Giordano</dc:creator>
  <cp:lastModifiedBy>Baris Yilmaz</cp:lastModifiedBy>
  <cp:revision>3</cp:revision>
  <dcterms:created xsi:type="dcterms:W3CDTF">2023-09-20T14:25:27Z</dcterms:created>
  <dcterms:modified xsi:type="dcterms:W3CDTF">2024-01-08T13:10:36Z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